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8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347" r:id="rId25"/>
    <p:sldId id="403" r:id="rId26"/>
    <p:sldId id="352" r:id="rId27"/>
    <p:sldId id="353" r:id="rId28"/>
    <p:sldId id="354" r:id="rId29"/>
    <p:sldId id="355" r:id="rId30"/>
    <p:sldId id="360" r:id="rId31"/>
    <p:sldId id="395" r:id="rId32"/>
    <p:sldId id="396" r:id="rId33"/>
    <p:sldId id="397" r:id="rId34"/>
    <p:sldId id="398" r:id="rId35"/>
    <p:sldId id="402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404" r:id="rId46"/>
    <p:sldId id="372" r:id="rId47"/>
    <p:sldId id="405" r:id="rId48"/>
    <p:sldId id="373" r:id="rId49"/>
    <p:sldId id="376" r:id="rId50"/>
    <p:sldId id="377" r:id="rId51"/>
    <p:sldId id="378" r:id="rId52"/>
    <p:sldId id="379" r:id="rId53"/>
    <p:sldId id="406" r:id="rId54"/>
    <p:sldId id="382" r:id="rId55"/>
    <p:sldId id="380" r:id="rId56"/>
    <p:sldId id="407" r:id="rId57"/>
    <p:sldId id="381" r:id="rId58"/>
    <p:sldId id="384" r:id="rId59"/>
    <p:sldId id="383" r:id="rId60"/>
    <p:sldId id="408" r:id="rId61"/>
    <p:sldId id="409" r:id="rId62"/>
    <p:sldId id="410" r:id="rId63"/>
    <p:sldId id="303" r:id="rId64"/>
    <p:sldId id="298" r:id="rId65"/>
    <p:sldId id="313" r:id="rId66"/>
    <p:sldId id="295" r:id="rId67"/>
    <p:sldId id="296" r:id="rId68"/>
    <p:sldId id="297" r:id="rId69"/>
    <p:sldId id="276" r:id="rId70"/>
    <p:sldId id="307" r:id="rId71"/>
    <p:sldId id="308" r:id="rId72"/>
    <p:sldId id="309" r:id="rId73"/>
    <p:sldId id="310" r:id="rId74"/>
    <p:sldId id="311" r:id="rId75"/>
    <p:sldId id="277" r:id="rId76"/>
    <p:sldId id="292" r:id="rId77"/>
    <p:sldId id="293" r:id="rId78"/>
    <p:sldId id="312" r:id="rId79"/>
    <p:sldId id="279" r:id="rId80"/>
    <p:sldId id="306" r:id="rId81"/>
    <p:sldId id="299" r:id="rId8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90" autoAdjust="0"/>
    <p:restoredTop sz="94660"/>
  </p:normalViewPr>
  <p:slideViewPr>
    <p:cSldViewPr>
      <p:cViewPr varScale="1">
        <p:scale>
          <a:sx n="59" d="100"/>
          <a:sy n="59" d="100"/>
        </p:scale>
        <p:origin x="-128" y="-464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reference/api/index.html" TargetMode="External"/><Relationship Id="rId4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err="1"/>
              <a:t>Chocolat</a:t>
            </a:r>
            <a:r>
              <a:rPr lang="en-US" dirty="0"/>
              <a:t>, Sublime Text, Dreamweaver, BBEdit, or </a:t>
            </a:r>
            <a:r>
              <a:rPr lang="en-US" dirty="0" err="1"/>
              <a:t>CoffeeCup</a:t>
            </a:r>
            <a:r>
              <a:rPr lang="en-US" dirty="0"/>
              <a:t>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 examples a web server is needed</a:t>
            </a:r>
          </a:p>
          <a:p>
            <a:pPr lvl="1"/>
            <a:r>
              <a:rPr lang="en-US" dirty="0" err="1" smtClean="0"/>
              <a:t>XAMPP</a:t>
            </a:r>
            <a:r>
              <a:rPr lang="en-US" dirty="0" smtClean="0"/>
              <a:t> and </a:t>
            </a:r>
            <a:r>
              <a:rPr lang="en-US" dirty="0" err="1" smtClean="0"/>
              <a:t>WAMP</a:t>
            </a:r>
            <a:r>
              <a:rPr lang="en-US" dirty="0" smtClean="0"/>
              <a:t>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1EDWaCA</a:t>
            </a:r>
            <a:endParaRPr lang="en-US" dirty="0" smtClean="0"/>
          </a:p>
          <a:p>
            <a:pPr lvl="1"/>
            <a:r>
              <a:rPr lang="en-US" dirty="0" smtClean="0"/>
              <a:t>PUT SCREEN SHOT HERE OF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the Video.js API PLUS Brightcove Player additions</a:t>
            </a:r>
          </a:p>
          <a:p>
            <a:r>
              <a:rPr lang="en-US" dirty="0" smtClean="0"/>
              <a:t>Cumulative doc here: 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>
              <a:latin typeface="Source Code Pro"/>
              <a:cs typeface="Source Code Pro"/>
            </a:endParaRPr>
          </a:p>
          <a:p>
            <a:r>
              <a:rPr lang="en-US" dirty="0" smtClean="0"/>
              <a:t>Focus in this session on methods and events (</a:t>
            </a:r>
            <a:r>
              <a:rPr lang="en-US" dirty="0" err="1" smtClean="0"/>
              <a:t>vjs.player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>
                <a:latin typeface="Source Code Pro"/>
                <a:cs typeface="Source Code Pro"/>
                <a:hlinkClick r:id="rId4"/>
              </a:rPr>
              <a:t>http://docs.brightcove.com/en/video-cloud/brightcove-player/reference/api/</a:t>
            </a:r>
            <a:r>
              <a:rPr lang="en-US" dirty="0" smtClean="0">
                <a:latin typeface="Source Code Pro"/>
                <a:cs typeface="Source Code Pro"/>
                <a:hlinkClick r:id="rId4"/>
              </a:rPr>
              <a:t>vjs.Player.html</a:t>
            </a:r>
            <a:endParaRPr lang="en-US" dirty="0" smtClean="0"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Source Code Pro"/>
                <a:cs typeface="Source Code Pro"/>
              </a:rPr>
              <a:t>player.play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err="1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err="1">
                <a:latin typeface="Source Code Pro"/>
                <a:cs typeface="Source Code Pro"/>
              </a:rPr>
              <a:t>var</a:t>
            </a:r>
            <a:r>
              <a:rPr lang="en-US" sz="3600" dirty="0">
                <a:latin typeface="Source Code Pro"/>
                <a:cs typeface="Source Code Pro"/>
              </a:rPr>
              <a:t> </a:t>
            </a:r>
            <a:r>
              <a:rPr lang="en-US" sz="3600" dirty="0" err="1">
                <a:latin typeface="Source Code Pro"/>
                <a:cs typeface="Source Code Pro"/>
              </a:rPr>
              <a:t>myPlayer</a:t>
            </a:r>
            <a:r>
              <a:rPr lang="en-US" sz="3600" dirty="0"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err="1">
                <a:latin typeface="Source Code Pro"/>
                <a:cs typeface="Source Code Pro"/>
              </a:rPr>
              <a:t>otherComponent.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©2014 Brightcove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videoPlayer.getCurrentVideo(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dirty="0" smtClean="0"/>
              <a:t>**Do not have to 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/>
              <a:t> if you are certain Flash fallback never </a:t>
            </a:r>
            <a:r>
              <a:rPr lang="en-US" dirty="0" smtClean="0"/>
              <a:t>used; best practices is to always use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mboles@brightcove.co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://docs.brightcove.com/en/video-cloud/brightcove-player/reference/api/</a:t>
            </a:r>
            <a:r>
              <a:rPr lang="en-US" dirty="0" smtClean="0">
                <a:hlinkClick r:id="rId3"/>
              </a:rPr>
              <a:t>vjs.Player.html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  <a:endParaRPr lang="en-US" dirty="0" smtClean="0"/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timeupdate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",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showUpdate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myPlayer.catalog.getVideo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videoID,callback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myPlayer.catalog.load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videoObject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</a:t>
            </a:r>
            <a:r>
              <a:rPr lang="en-US" dirty="0" err="1" smtClean="0"/>
              <a:t>getVideo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</a:t>
            </a:r>
            <a:r>
              <a:rPr lang="en-US" dirty="0" err="1" smtClean="0"/>
              <a:t>XMLHttpRequest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 smtClean="0"/>
              <a:t>mediainfo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mediainfo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when </a:t>
            </a:r>
            <a:r>
              <a:rPr lang="en-US" dirty="0" smtClean="0"/>
              <a:t>using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()</a:t>
            </a:r>
            <a:r>
              <a:rPr lang="en-US" dirty="0"/>
              <a:t> method</a:t>
            </a:r>
            <a:r>
              <a:rPr lang="en-US" dirty="0" smtClean="0"/>
              <a:t> from Brightcove Player's catalog object</a:t>
            </a:r>
          </a:p>
          <a:p>
            <a:r>
              <a:rPr lang="en-US" dirty="0"/>
              <a:t>After the </a:t>
            </a:r>
            <a:r>
              <a:rPr lang="en-US" dirty="0" err="1"/>
              <a:t>mediainfo</a:t>
            </a:r>
            <a:r>
              <a:rPr lang="en-US" dirty="0"/>
              <a:t>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</a:t>
            </a:r>
            <a:r>
              <a:rPr lang="en-US" dirty="0" err="1" smtClean="0"/>
              <a:t>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29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0" y="1749425"/>
            <a:ext cx="167191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</a:t>
            </a:r>
            <a:r>
              <a:rPr lang="en-US" dirty="0" err="1" smtClean="0"/>
              <a:t>mediainfo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</a:t>
            </a:r>
            <a:r>
              <a:rPr lang="en-US" dirty="0" err="1" smtClean="0"/>
              <a:t>mediainfo</a:t>
            </a:r>
            <a:r>
              <a:rPr lang="en-US" dirty="0" smtClean="0"/>
              <a:t> object by simple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textTarget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").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innerHTML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dynamicHTML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3: Display Video </a:t>
            </a:r>
            <a:r>
              <a:rPr lang="en-US" dirty="0" smtClean="0"/>
              <a:t>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iframe</a:t>
            </a:r>
            <a:r>
              <a:rPr lang="en-US" dirty="0" smtClean="0"/>
              <a:t>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</a:t>
            </a:r>
            <a:r>
              <a:rPr lang="en-US" dirty="0" err="1" smtClean="0"/>
              <a:t>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</a:t>
            </a:r>
            <a:r>
              <a:rPr lang="en-US" dirty="0" err="1"/>
              <a:t>CSS</a:t>
            </a:r>
            <a:endParaRPr lang="en-US" dirty="0"/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iframe</a:t>
            </a:r>
            <a:r>
              <a:rPr lang="en-US" dirty="0"/>
              <a:t> eases use in social media apps (or whenever the video will need to "travel" into other apps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localization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</a:t>
            </a:r>
            <a:r>
              <a:rPr lang="en-US" dirty="0" err="1" smtClean="0"/>
              <a:t>iframe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</a:t>
            </a:r>
            <a:r>
              <a:rPr lang="en-US" dirty="0" err="1"/>
              <a:t>iframe</a:t>
            </a:r>
            <a:r>
              <a:rPr lang="en-US" dirty="0"/>
              <a:t>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add a query string to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/…index.html' …&gt;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 = "?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=922656010001"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function 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6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+= </a:t>
            </a:r>
            <a:r>
              <a:rPr lang="en-US" sz="3600" dirty="0" err="1">
                <a:solidFill>
                  <a:srgbClr val="FF0000"/>
                </a:solidFill>
                <a:latin typeface="Source Code Pro"/>
                <a:cs typeface="Source Code Pro"/>
              </a:rPr>
              <a:t>newVideo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</a:t>
            </a:r>
            <a:r>
              <a:rPr lang="en-US" dirty="0" err="1" smtClean="0"/>
              <a:t>iframe</a:t>
            </a:r>
            <a:endParaRPr lang="en-US" dirty="0" smtClean="0"/>
          </a:p>
          <a:p>
            <a:pPr lvl="1"/>
            <a:r>
              <a:rPr lang="en-US" dirty="0" smtClean="0"/>
              <a:t>Uses HTML </a:t>
            </a:r>
            <a:r>
              <a:rPr lang="en-US" dirty="0" err="1" smtClean="0"/>
              <a:t>postMessage</a:t>
            </a:r>
            <a:endParaRPr lang="en-US" dirty="0" smtClean="0"/>
          </a:p>
          <a:p>
            <a:r>
              <a:rPr lang="en-US" dirty="0"/>
              <a:t>Example doc: </a:t>
            </a:r>
            <a:r>
              <a:rPr lang="en-US" i="1" dirty="0"/>
              <a:t>Play Video from </a:t>
            </a:r>
            <a:r>
              <a:rPr lang="en-US" i="1" dirty="0" err="1"/>
              <a:t>iframe</a:t>
            </a:r>
            <a:r>
              <a:rPr lang="en-US" i="1" dirty="0"/>
              <a:t>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</a:t>
            </a:r>
            <a:r>
              <a:rPr lang="en-US" dirty="0" err="1"/>
              <a:t>CSS</a:t>
            </a:r>
            <a:r>
              <a:rPr lang="en-US" dirty="0"/>
              <a:t>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</a:t>
            </a:r>
            <a:r>
              <a:rPr lang="en-US" dirty="0" err="1"/>
              <a:t>CSS</a:t>
            </a:r>
            <a:r>
              <a:rPr lang="en-US" dirty="0"/>
              <a:t>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Display Thumbnail Previews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Google Analytics</a:t>
            </a:r>
          </a:p>
          <a:p>
            <a:pPr lvl="1"/>
            <a:r>
              <a:rPr lang="en-US" dirty="0" err="1"/>
              <a:t>HLS</a:t>
            </a:r>
            <a:endParaRPr lang="en-US" dirty="0"/>
          </a:p>
          <a:p>
            <a:pPr lvl="1"/>
            <a:r>
              <a:rPr lang="en-US" dirty="0" err="1"/>
              <a:t>IMA</a:t>
            </a:r>
            <a:endParaRPr lang="en-US" dirty="0"/>
          </a:p>
          <a:p>
            <a:pPr lvl="1"/>
            <a:r>
              <a:rPr lang="en-US" dirty="0" err="1"/>
              <a:t>OnceUX</a:t>
            </a:r>
            <a:endParaRPr lang="en-US" dirty="0"/>
          </a:p>
          <a:p>
            <a:pPr lvl="1"/>
            <a:r>
              <a:rPr lang="en-US" dirty="0"/>
              <a:t>Overlay</a:t>
            </a:r>
          </a:p>
          <a:p>
            <a:pPr lvl="1"/>
            <a:r>
              <a:rPr lang="en-US" dirty="0"/>
              <a:t>Social Media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err="1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err="1" smtClean="0"/>
              <a:t>CSS</a:t>
            </a:r>
            <a:r>
              <a:rPr lang="en-US" dirty="0" smtClean="0"/>
              <a:t> (if needed)</a:t>
            </a:r>
          </a:p>
          <a:p>
            <a:r>
              <a:rPr lang="en-US" dirty="0" smtClean="0"/>
              <a:t>Plugin associated with ALL instances of the player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</a:t>
            </a:r>
            <a:r>
              <a:rPr lang="en-US" dirty="0" err="1" smtClean="0"/>
              <a:t>CSS</a:t>
            </a:r>
            <a:r>
              <a:rPr lang="en-US" dirty="0" smtClean="0"/>
              <a:t>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json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stylesheets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dev.css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pluginDev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overlayText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players.api.brightcove.com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/v1/accounts/$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ACCOUNT_ID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PLAYER_ID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and Using a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7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for Creating and Using a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JavaScript for the plugin in a separate file</a:t>
            </a:r>
          </a:p>
          <a:p>
            <a:r>
              <a:rPr lang="en-US" dirty="0" smtClean="0"/>
              <a:t>Create the </a:t>
            </a:r>
            <a:r>
              <a:rPr lang="en-US" dirty="0" err="1" smtClean="0"/>
              <a:t>CSS</a:t>
            </a:r>
            <a:r>
              <a:rPr lang="en-US" dirty="0" smtClean="0"/>
              <a:t> for the plugin in a separate file (if needed)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CSS</a:t>
            </a:r>
            <a:r>
              <a:rPr lang="en-US" dirty="0" smtClean="0"/>
              <a:t> and JavaScript to your HTML page</a:t>
            </a:r>
          </a:p>
          <a:p>
            <a:r>
              <a:rPr lang="en-US" dirty="0" smtClean="0"/>
              <a:t>From the player object, call the name of the plugin defined in the JavaScript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/>
              <a:t> object, pass it to the plugin function definition and use (if needed)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8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Plugin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Player plugins must follow a general format: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pluginName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()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player =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//Any JavaScript, HTML and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CSS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 smtClean="0"/>
          </a:p>
          <a:p>
            <a:r>
              <a:rPr lang="en-US" dirty="0" smtClean="0"/>
              <a:t>Can also pass options to the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</a:t>
            </a:r>
            <a:r>
              <a:rPr lang="en-US" dirty="0" err="1" smtClean="0"/>
              <a:t>myPlayer.el</a:t>
            </a:r>
            <a:r>
              <a:rPr lang="en-US" dirty="0" smtClean="0"/>
              <a:t>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HTML5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49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08734"/>
            <a:ext cx="13182600" cy="60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</a:t>
            </a:r>
            <a:r>
              <a:rPr lang="en-US" dirty="0" err="1" smtClean="0"/>
              <a:t>CSS</a:t>
            </a:r>
            <a:r>
              <a:rPr lang="en-US" dirty="0" smtClean="0"/>
              <a:t>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in Plugin: </a:t>
            </a:r>
            <a:r>
              <a:rPr lang="en-US" dirty="0" err="1" smtClean="0"/>
              <a:t>myPlayer.el</a:t>
            </a:r>
            <a:r>
              <a:rPr lang="en-US" dirty="0" smtClean="0"/>
              <a:t>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player's </a:t>
            </a:r>
            <a:r>
              <a:rPr lang="en-US" dirty="0"/>
              <a:t>DOM </a:t>
            </a:r>
            <a:r>
              <a:rPr lang="en-US" dirty="0" smtClean="0"/>
              <a:t>element (what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 smtClean="0"/>
              <a:t> tag is transformed into); Flash Version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50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3425825"/>
            <a:ext cx="1350583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Create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', function()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player = this,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overlay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document.createElement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('p');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overlay.className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'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overlay.innerHTML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"Becoming a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plugin expert"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player.el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().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appendChild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(overlay);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9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CSS</a:t>
            </a:r>
            <a:r>
              <a:rPr lang="en-US" dirty="0" smtClean="0"/>
              <a:t> for Your Own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vjs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-overlay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background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-color: #333333;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color: white;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position: absolute;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79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Custom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&lt;link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href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="demo7-plugin-solution.css"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rel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stylesheet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javascript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="demo7-plugin-solution.js"&gt;&lt;/script&gt;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script type="text/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javascript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"&gt;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('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').ready(function(){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myPlayer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this;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this.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pluginDev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/script&gt;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2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/>
              <a:t>7</a:t>
            </a:r>
            <a:r>
              <a:rPr lang="en-US" dirty="0" smtClean="0"/>
              <a:t>: </a:t>
            </a:r>
            <a:r>
              <a:rPr lang="en-US" dirty="0"/>
              <a:t>Creating </a:t>
            </a:r>
            <a:r>
              <a:rPr lang="en-US" dirty="0" smtClean="0"/>
              <a:t>an Overlay </a:t>
            </a:r>
            <a:r>
              <a:rPr lang="en-US" dirty="0" smtClean="0"/>
              <a:t>Plugin </a:t>
            </a:r>
            <a:r>
              <a:rPr lang="en-US" dirty="0"/>
              <a:t>and Adding it to a </a:t>
            </a:r>
            <a:r>
              <a:rPr lang="en-US" dirty="0" smtClean="0"/>
              <a:t>Player (No 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in Options to the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options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object that contains the desired data</a:t>
            </a:r>
          </a:p>
          <a:p>
            <a:r>
              <a:rPr lang="en-US" dirty="0" smtClean="0"/>
              <a:t>Pass the object as a parameter to the plugin</a:t>
            </a:r>
          </a:p>
          <a:p>
            <a:r>
              <a:rPr lang="en-US" dirty="0" smtClean="0"/>
              <a:t>Use the data in the plugin as desired using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r>
              <a:rPr lang="en-US" dirty="0" smtClean="0"/>
              <a:t>In HTML page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{"</a:t>
            </a:r>
            <a:r>
              <a:rPr lang="en-US" sz="3200" dirty="0" err="1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"Custom data"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this.devName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en-US" dirty="0" smtClean="0"/>
              <a:t>In plugin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videojs.plugin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devName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'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 function(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{..}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overlay.innerHTML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options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 err="1">
                <a:solidFill>
                  <a:srgbClr val="008000"/>
                </a:solidFill>
                <a:latin typeface="Source Code Pro"/>
                <a:cs typeface="Source Code Pro"/>
              </a:rPr>
              <a:t>overlayText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6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Plugin to Player with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33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Plugin to Player with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865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7: </a:t>
            </a:r>
            <a:r>
              <a:rPr lang="en-US" dirty="0"/>
              <a:t>Creating an Overlay Plugin and Adding it to a Player </a:t>
            </a:r>
            <a:r>
              <a:rPr lang="en-US" dirty="0" smtClean="0"/>
              <a:t>(With </a:t>
            </a:r>
            <a:r>
              <a:rPr lang="en-US" dirty="0"/>
              <a:t>Options)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7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Bulleted lists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Occaecat viral adipisicing, in tattooed aliquip laborum chambray</a:t>
            </a:r>
          </a:p>
          <a:p>
            <a:r>
              <a:rPr lang="en-US" smtClean="0"/>
              <a:t>Distillery fanny pack, Blue Bottle tofu pork belly</a:t>
            </a:r>
          </a:p>
          <a:p>
            <a:pPr lvl="1"/>
            <a:r>
              <a:rPr lang="en-US" smtClean="0"/>
              <a:t>Distillery 90's cray, Austin deep v</a:t>
            </a:r>
          </a:p>
          <a:p>
            <a:pPr lvl="1"/>
            <a:r>
              <a:rPr lang="en-US" smtClean="0"/>
              <a:t>Locavore sriracha ugh pickled adipisicing cupidatat,</a:t>
            </a:r>
          </a:p>
          <a:p>
            <a:pPr lvl="2"/>
            <a:r>
              <a:rPr lang="en-US" smtClean="0"/>
              <a:t> Semiotics consectetur</a:t>
            </a:r>
          </a:p>
          <a:p>
            <a:pPr lvl="3"/>
            <a:r>
              <a:rPr lang="en-US" smtClean="0"/>
              <a:t>Echo Park asymmetrical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7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ource Code Pro"/>
                <a:cs typeface="Source Code Pro"/>
                <a:hlinkClick r:id="rId3"/>
              </a:rPr>
              <a:t>http://docs.brightcove.com/en/video-cloud/brightcove-player/</a:t>
            </a:r>
            <a:r>
              <a:rPr lang="en-US" sz="2800" dirty="0" smtClean="0">
                <a:latin typeface="Source Code Pro"/>
                <a:cs typeface="Source Code Pro"/>
                <a:hlinkClick r:id="rId3"/>
              </a:rPr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smtClean="0"/>
              <a:t> |</a:t>
            </a:r>
            <a:endParaRPr lang="en-US"/>
          </a:p>
        </p:txBody>
      </p:sp>
      <p:pic>
        <p:nvPicPr>
          <p:cNvPr id="6" name="Picture 5" descr="guides-and-samp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1" y="2587625"/>
            <a:ext cx="858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60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 on dark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61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189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62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title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63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Sunt</a:t>
            </a:r>
            <a:r>
              <a:rPr lang="en-US" dirty="0"/>
              <a:t> +1 blog </a:t>
            </a:r>
            <a:r>
              <a:rPr lang="en-US" dirty="0" err="1"/>
              <a:t>Pinterest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swag literally </a:t>
            </a:r>
            <a:r>
              <a:rPr lang="en-US" dirty="0" err="1"/>
              <a:t>nihil</a:t>
            </a:r>
            <a:r>
              <a:rPr lang="en-US" dirty="0"/>
              <a:t> American Apparel XOXO </a:t>
            </a:r>
            <a:r>
              <a:rPr lang="en-US" dirty="0" err="1"/>
              <a:t>sriracha</a:t>
            </a:r>
            <a:r>
              <a:rPr lang="en-US" dirty="0"/>
              <a:t> street art. </a:t>
            </a:r>
            <a:r>
              <a:rPr lang="en-US" dirty="0" err="1"/>
              <a:t>Paleo</a:t>
            </a:r>
            <a:r>
              <a:rPr lang="en-US" dirty="0"/>
              <a:t> semiotics sartorial </a:t>
            </a:r>
            <a:r>
              <a:rPr lang="en-US" dirty="0" err="1"/>
              <a:t>meggings</a:t>
            </a:r>
            <a:r>
              <a:rPr lang="en-US" dirty="0"/>
              <a:t> typewriter. Godard vegan </a:t>
            </a:r>
            <a:r>
              <a:rPr lang="en-US" dirty="0" err="1"/>
              <a:t>chillwave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Vice, street art slow-carb </a:t>
            </a:r>
            <a:r>
              <a:rPr lang="en-US" dirty="0" err="1"/>
              <a:t>laboris</a:t>
            </a:r>
            <a:r>
              <a:rPr lang="en-US" dirty="0"/>
              <a:t> Pitchfork organic </a:t>
            </a:r>
            <a:r>
              <a:rPr lang="en-US" dirty="0" err="1"/>
              <a:t>incididunt</a:t>
            </a:r>
            <a:r>
              <a:rPr lang="en-US" dirty="0"/>
              <a:t>. DIY gluten-free direct trade irony </a:t>
            </a:r>
            <a:r>
              <a:rPr lang="en-US" dirty="0" err="1"/>
              <a:t>fap</a:t>
            </a:r>
            <a:r>
              <a:rPr lang="en-US" dirty="0"/>
              <a:t> </a:t>
            </a:r>
            <a:r>
              <a:rPr lang="en-US" dirty="0" err="1"/>
              <a:t>Tonx</a:t>
            </a:r>
            <a:r>
              <a:rPr lang="en-US" dirty="0"/>
              <a:t> food truck. Semiotics </a:t>
            </a:r>
            <a:r>
              <a:rPr lang="en-US" dirty="0" err="1"/>
              <a:t>veniam</a:t>
            </a:r>
            <a:r>
              <a:rPr lang="en-US" dirty="0"/>
              <a:t> drinking vinegar </a:t>
            </a:r>
            <a:r>
              <a:rPr lang="en-US" dirty="0" err="1"/>
              <a:t>nostrud</a:t>
            </a:r>
            <a:r>
              <a:rPr lang="en-US" dirty="0"/>
              <a:t> leggings four </a:t>
            </a:r>
            <a:r>
              <a:rPr lang="en-US" dirty="0" err="1"/>
              <a:t>loko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delectus</a:t>
            </a:r>
            <a:r>
              <a:rPr lang="en-US" dirty="0"/>
              <a:t> </a:t>
            </a:r>
            <a:r>
              <a:rPr lang="en-US" dirty="0" err="1"/>
              <a:t>kogi</a:t>
            </a:r>
            <a:r>
              <a:rPr lang="en-US" dirty="0"/>
              <a:t>. </a:t>
            </a:r>
            <a:r>
              <a:rPr lang="en-US" dirty="0" err="1"/>
              <a:t>Cliche</a:t>
            </a:r>
            <a:r>
              <a:rPr lang="en-US" dirty="0"/>
              <a:t> ethical street art, typewriter whatever exercitation ex </a:t>
            </a:r>
            <a:r>
              <a:rPr lang="en-US" dirty="0" err="1"/>
              <a:t>est</a:t>
            </a:r>
            <a:r>
              <a:rPr lang="en-US" dirty="0"/>
              <a:t> synth Godard skateboard four </a:t>
            </a:r>
            <a:r>
              <a:rPr lang="en-US" dirty="0" err="1"/>
              <a:t>loko</a:t>
            </a:r>
            <a:r>
              <a:rPr lang="en-US" dirty="0"/>
              <a:t>. Ethnic disrupt mustache, pickled </a:t>
            </a:r>
            <a:r>
              <a:rPr lang="en-US" dirty="0" err="1"/>
              <a:t>gastropub</a:t>
            </a:r>
            <a:r>
              <a:rPr lang="en-US" dirty="0"/>
              <a:t> </a:t>
            </a:r>
            <a:r>
              <a:rPr lang="en-US" dirty="0" err="1"/>
              <a:t>Banksy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Proident</a:t>
            </a:r>
            <a:r>
              <a:rPr lang="en-US" dirty="0" smtClean="0"/>
              <a:t> </a:t>
            </a:r>
            <a:r>
              <a:rPr lang="en-US" dirty="0"/>
              <a:t>salvia chambray</a:t>
            </a:r>
          </a:p>
        </p:txBody>
      </p:sp>
    </p:spTree>
    <p:extLst>
      <p:ext uri="{BB962C8B-B14F-4D97-AF65-F5344CB8AC3E}">
        <p14:creationId xmlns:p14="http://schemas.microsoft.com/office/powerpoint/2010/main" val="263748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with </a:t>
            </a:r>
            <a:r>
              <a:rPr lang="en-US" dirty="0" err="1" smtClean="0"/>
              <a:t>pullquote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64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“Roof </a:t>
            </a:r>
            <a:r>
              <a:rPr lang="en-US" b="1" dirty="0">
                <a:solidFill>
                  <a:schemeClr val="accent4"/>
                </a:solidFill>
              </a:rPr>
              <a:t>party </a:t>
            </a:r>
            <a:r>
              <a:rPr lang="en-US" b="1" dirty="0" err="1">
                <a:solidFill>
                  <a:schemeClr val="accent4"/>
                </a:solidFill>
              </a:rPr>
              <a:t>labore</a:t>
            </a:r>
            <a:r>
              <a:rPr lang="en-US" b="1" dirty="0">
                <a:solidFill>
                  <a:schemeClr val="accent4"/>
                </a:solidFill>
              </a:rPr>
              <a:t> id typewriter </a:t>
            </a:r>
            <a:r>
              <a:rPr lang="en-US" b="1" dirty="0" err="1">
                <a:solidFill>
                  <a:schemeClr val="accent4"/>
                </a:solidFill>
              </a:rPr>
              <a:t>nesciunt</a:t>
            </a:r>
            <a:r>
              <a:rPr lang="en-US" b="1" dirty="0">
                <a:solidFill>
                  <a:schemeClr val="accent4"/>
                </a:solidFill>
              </a:rPr>
              <a:t>, </a:t>
            </a:r>
            <a:r>
              <a:rPr lang="en-US" b="1" dirty="0" err="1">
                <a:solidFill>
                  <a:schemeClr val="accent4"/>
                </a:solidFill>
              </a:rPr>
              <a:t>meggings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placeat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mlkshk</a:t>
            </a:r>
            <a:r>
              <a:rPr lang="en-US" b="1" dirty="0" smtClean="0">
                <a:solidFill>
                  <a:schemeClr val="accent4"/>
                </a:solidFill>
              </a:rPr>
              <a:t>.”</a:t>
            </a:r>
          </a:p>
          <a:p>
            <a:pPr algn="r"/>
            <a:r>
              <a:rPr lang="en-US" sz="3200" b="1" i="1" dirty="0" smtClean="0">
                <a:solidFill>
                  <a:schemeClr val="accent4"/>
                </a:solidFill>
              </a:rPr>
              <a:t>—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Firstname</a:t>
            </a:r>
            <a:r>
              <a:rPr lang="en-US" sz="3200" b="1" i="1" dirty="0" smtClean="0">
                <a:solidFill>
                  <a:schemeClr val="accent4"/>
                </a:solidFill>
              </a:rPr>
              <a:t>, </a:t>
            </a:r>
            <a:r>
              <a:rPr lang="en-US" sz="3200" b="1" i="1" dirty="0" err="1" smtClean="0">
                <a:solidFill>
                  <a:schemeClr val="accent4"/>
                </a:solidFill>
              </a:rPr>
              <a:t>Lastname</a:t>
            </a:r>
            <a:endParaRPr lang="en-US" sz="3200" b="1" i="1" dirty="0">
              <a:solidFill>
                <a:schemeClr val="accent4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Velit</a:t>
            </a:r>
            <a:r>
              <a:rPr lang="en-US" dirty="0"/>
              <a:t> id whatever, 3 wolf moon you probably haven't heard of them </a:t>
            </a:r>
            <a:r>
              <a:rPr lang="en-US" dirty="0" err="1"/>
              <a:t>veniam</a:t>
            </a:r>
            <a:r>
              <a:rPr lang="en-US" dirty="0"/>
              <a:t> wolf </a:t>
            </a:r>
            <a:r>
              <a:rPr lang="en-US" dirty="0" err="1"/>
              <a:t>gastropub</a:t>
            </a:r>
            <a:r>
              <a:rPr lang="en-US" dirty="0"/>
              <a:t> blog brunch dolor. Roof party </a:t>
            </a:r>
            <a:r>
              <a:rPr lang="en-US" dirty="0" err="1"/>
              <a:t>labore</a:t>
            </a:r>
            <a:r>
              <a:rPr lang="en-US" dirty="0"/>
              <a:t> id typewriter </a:t>
            </a:r>
            <a:r>
              <a:rPr lang="en-US" dirty="0" err="1"/>
              <a:t>nesciunt</a:t>
            </a:r>
            <a:r>
              <a:rPr lang="en-US" dirty="0"/>
              <a:t>, </a:t>
            </a:r>
            <a:r>
              <a:rPr lang="en-US" dirty="0" err="1"/>
              <a:t>meggings</a:t>
            </a:r>
            <a:r>
              <a:rPr lang="en-US" dirty="0"/>
              <a:t> </a:t>
            </a:r>
            <a:r>
              <a:rPr lang="en-US" dirty="0" err="1"/>
              <a:t>placeat</a:t>
            </a:r>
            <a:r>
              <a:rPr lang="en-US" dirty="0"/>
              <a:t> </a:t>
            </a:r>
            <a:r>
              <a:rPr lang="en-US" dirty="0" err="1"/>
              <a:t>mlkshk</a:t>
            </a:r>
            <a:r>
              <a:rPr lang="en-US" dirty="0"/>
              <a:t> American Apparel ad. Williamsburg in pour-over, occupy Cosby sweater DIY </a:t>
            </a:r>
            <a:r>
              <a:rPr lang="en-US" dirty="0" err="1"/>
              <a:t>sapiente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swag artisan. Whatever Austin brunch church-key 90's, cred American Apparel selvage chia </a:t>
            </a:r>
            <a:r>
              <a:rPr lang="en-US" dirty="0" err="1"/>
              <a:t>occaecat</a:t>
            </a:r>
            <a:r>
              <a:rPr lang="en-US" dirty="0"/>
              <a:t> sustainable synth Pitchfork.</a:t>
            </a:r>
          </a:p>
        </p:txBody>
      </p:sp>
    </p:spTree>
    <p:extLst>
      <p:ext uri="{BB962C8B-B14F-4D97-AF65-F5344CB8AC3E}">
        <p14:creationId xmlns:p14="http://schemas.microsoft.com/office/powerpoint/2010/main" val="3350368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73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198909"/>
      </p:ext>
    </p:extLst>
  </p:cSld>
  <p:clrMapOvr>
    <a:masterClrMapping/>
  </p:clrMapOvr>
  <p:transition xmlns:p14="http://schemas.microsoft.com/office/powerpoint/2010/main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1437"/>
      </p:ext>
    </p:extLst>
  </p:cSld>
  <p:clrMapOvr>
    <a:masterClrMapping/>
  </p:clrMapOvr>
  <p:transition xmlns:p14="http://schemas.microsoft.com/office/powerpoint/2010/main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42855"/>
      </p:ext>
    </p:extLst>
  </p:cSld>
  <p:clrMapOvr>
    <a:masterClrMapping/>
  </p:clrMapOvr>
  <p:transition xmlns:p14="http://schemas.microsoft.com/office/powerpoint/2010/main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37815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  <a:p>
            <a:r>
              <a:rPr lang="en-US" dirty="0"/>
              <a:t>Setting Up to Develop with Brightcove Player</a:t>
            </a:r>
          </a:p>
          <a:p>
            <a:r>
              <a:rPr lang="en-US" dirty="0" smtClean="0"/>
              <a:t>Using </a:t>
            </a:r>
            <a:r>
              <a:rPr lang="en-US" dirty="0"/>
              <a:t>JavaScript with Brightcove Player</a:t>
            </a:r>
          </a:p>
          <a:p>
            <a:r>
              <a:rPr lang="en-US" dirty="0"/>
              <a:t>Getting Started with Brightcove Player Development</a:t>
            </a:r>
          </a:p>
          <a:p>
            <a:r>
              <a:rPr lang="en-US" dirty="0"/>
              <a:t>Demo 1: Using the API to Play a Video </a:t>
            </a:r>
          </a:p>
          <a:p>
            <a:r>
              <a:rPr lang="en-US" dirty="0"/>
              <a:t>Using the Player Catalog</a:t>
            </a:r>
          </a:p>
          <a:p>
            <a:r>
              <a:rPr lang="en-US" dirty="0"/>
              <a:t>Demo 2: Dynamically Loading and Playing a </a:t>
            </a:r>
            <a:r>
              <a:rPr lang="en-US" dirty="0" smtClean="0"/>
              <a:t>Video</a:t>
            </a:r>
          </a:p>
          <a:p>
            <a:r>
              <a:rPr lang="en-US" dirty="0"/>
              <a:t>Using the </a:t>
            </a:r>
            <a:r>
              <a:rPr lang="en-US" dirty="0" err="1"/>
              <a:t>mediainfo</a:t>
            </a:r>
            <a:r>
              <a:rPr lang="en-US" dirty="0"/>
              <a:t> </a:t>
            </a:r>
            <a:r>
              <a:rPr lang="en-US" dirty="0" smtClean="0"/>
              <a:t>Property</a:t>
            </a:r>
          </a:p>
          <a:p>
            <a:r>
              <a:rPr lang="en-US" dirty="0"/>
              <a:t>Demo 3: Display Video Information in the HTML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1836"/>
      </p:ext>
    </p:extLst>
  </p:cSld>
  <p:clrMapOvr>
    <a:masterClrMapping/>
  </p:clrMapOvr>
  <p:transition xmlns:p14="http://schemas.microsoft.com/office/powerpoint/2010/main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title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9753600" cy="1096518"/>
          </a:xfrm>
        </p:spPr>
        <p:txBody>
          <a:bodyPr/>
          <a:lstStyle/>
          <a:p>
            <a:r>
              <a:rPr lang="en-US" dirty="0" smtClean="0"/>
              <a:t>Build for the future and easily monetize across all screens with the leader in video platform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55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2192000" cy="1096518"/>
          </a:xfrm>
        </p:spPr>
        <p:txBody>
          <a:bodyPr/>
          <a:lstStyle/>
          <a:p>
            <a:r>
              <a:rPr lang="en-US" dirty="0" smtClean="0"/>
              <a:t>Captivate customers, drive demand and increase conversions with reliable, video rich experiences on every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8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2" y="8120507"/>
            <a:ext cx="11430000" cy="1096518"/>
          </a:xfrm>
        </p:spPr>
        <p:txBody>
          <a:bodyPr>
            <a:normAutofit/>
          </a:bodyPr>
          <a:lstStyle/>
          <a:p>
            <a:r>
              <a:rPr lang="en-US" dirty="0"/>
              <a:t>Empower your business with secure, scalable solutions for video distribution across the enterprise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10328"/>
      </p:ext>
    </p:extLst>
  </p:cSld>
  <p:clrMapOvr>
    <a:masterClrMapping/>
  </p:clrMapOvr>
  <p:transition xmlns:p14="http://schemas.microsoft.com/office/powerpoint/2010/main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2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Alternate title slide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iframe</a:t>
            </a:r>
            <a:r>
              <a:rPr lang="en-US" dirty="0"/>
              <a:t> Player Implementation</a:t>
            </a:r>
          </a:p>
          <a:p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>Changing the Video in an </a:t>
            </a:r>
            <a:r>
              <a:rPr lang="en-US" dirty="0" err="1"/>
              <a:t>iframe</a:t>
            </a:r>
            <a:r>
              <a:rPr lang="en-US" dirty="0"/>
              <a:t> Player Implementation </a:t>
            </a:r>
          </a:p>
          <a:p>
            <a:r>
              <a:rPr lang="en-US" dirty="0"/>
              <a:t>Adding a Brightcove Plugin to a Player</a:t>
            </a:r>
          </a:p>
          <a:p>
            <a:r>
              <a:rPr lang="en-US" dirty="0"/>
              <a:t>Demo </a:t>
            </a:r>
            <a:r>
              <a:rPr lang="en-US" dirty="0" smtClean="0"/>
              <a:t>5: </a:t>
            </a:r>
            <a:r>
              <a:rPr lang="en-US" dirty="0"/>
              <a:t>Adding the Overlay Plugin to a </a:t>
            </a:r>
            <a:r>
              <a:rPr lang="en-US" dirty="0" smtClean="0"/>
              <a:t>Player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AND/OR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Demo </a:t>
            </a:r>
            <a:r>
              <a:rPr lang="en-US" dirty="0" smtClean="0"/>
              <a:t>6: </a:t>
            </a:r>
            <a:r>
              <a:rPr lang="en-US" dirty="0"/>
              <a:t>Using the </a:t>
            </a:r>
            <a:r>
              <a:rPr lang="en-US" dirty="0" err="1"/>
              <a:t>IMA</a:t>
            </a:r>
            <a:r>
              <a:rPr lang="en-US" dirty="0"/>
              <a:t> Plugin to Play VAST </a:t>
            </a:r>
            <a:r>
              <a:rPr lang="en-US" dirty="0" smtClean="0"/>
              <a:t>Ads</a:t>
            </a:r>
          </a:p>
          <a:p>
            <a:r>
              <a:rPr lang="en-US" dirty="0"/>
              <a:t>Creating and Using a Plugin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7136</TotalTime>
  <Words>2852</Words>
  <Application>Microsoft Macintosh PowerPoint</Application>
  <PresentationFormat>Custom</PresentationFormat>
  <Paragraphs>473</Paragraphs>
  <Slides>77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 and Solutions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</vt:lpstr>
      <vt:lpstr>Brightcove Player API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Player Methods</vt:lpstr>
      <vt:lpstr>Player Events</vt:lpstr>
      <vt:lpstr>Demo 1: Using the API to Play a Video and Display Event Object </vt:lpstr>
      <vt:lpstr>Using the Player Catalog</vt:lpstr>
      <vt:lpstr>Player Catalog</vt:lpstr>
      <vt:lpstr>Returned Object from getVideo()</vt:lpstr>
      <vt:lpstr>Demo 2: Dynamically Loading and Playing a Video</vt:lpstr>
      <vt:lpstr>Using the mediainfo Property</vt:lpstr>
      <vt:lpstr>mediainfo Property</vt:lpstr>
      <vt:lpstr>Data in mediainfo</vt:lpstr>
      <vt:lpstr>Access mediainfo Data</vt:lpstr>
      <vt:lpstr>Demo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Communicate Between HTML Page and iframe</vt:lpstr>
      <vt:lpstr>Demo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Demo 5: Adding the Overlay Plugin to a Player AND/OR Demo 6: Using the IMA Plugin to Play VAST Ads </vt:lpstr>
      <vt:lpstr>Creating and Using a Plugin</vt:lpstr>
      <vt:lpstr>Process for Creating and Using a Custom Plugin</vt:lpstr>
      <vt:lpstr>Creating a Plugin with JavaScript</vt:lpstr>
      <vt:lpstr>Used in Plugin: myPlayer.el() Method</vt:lpstr>
      <vt:lpstr>Used in Plugin: myPlayer.el() Method</vt:lpstr>
      <vt:lpstr>JavaScript to Create Your Own Overlay</vt:lpstr>
      <vt:lpstr>CSS for Your Own Overlay</vt:lpstr>
      <vt:lpstr>Use Custom Plugin</vt:lpstr>
      <vt:lpstr>Demo 7: Creating an Overlay Plugin and Adding it to a Player (No Options)</vt:lpstr>
      <vt:lpstr>Pass in Options to the Plugin</vt:lpstr>
      <vt:lpstr>Add Plugin to Player with Studio UI</vt:lpstr>
      <vt:lpstr>Add Plugin to Player with Studio UI</vt:lpstr>
      <vt:lpstr>Demo 7: Creating an Overlay Plugin and Adding it to a Player (With Options)</vt:lpstr>
      <vt:lpstr>Bulleted lists layout on dark background</vt:lpstr>
      <vt:lpstr>Two elements layout</vt:lpstr>
      <vt:lpstr>Two elements layout on dark background</vt:lpstr>
      <vt:lpstr>Centered list layout</vt:lpstr>
      <vt:lpstr>Paragraph with title layout</vt:lpstr>
      <vt:lpstr>Paragraph with pullquote</vt:lpstr>
      <vt:lpstr>Product 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title slides</vt:lpstr>
      <vt:lpstr>Build for the future and easily monetize across all screens with the leader in video platform solutions.</vt:lpstr>
      <vt:lpstr>Captivate customers, drive demand and increase conversions with reliable, video rich experiences on every device.</vt:lpstr>
      <vt:lpstr>Empower your business with secure, scalable solutions for video distribution across the enterprise.</vt:lpstr>
      <vt:lpstr>Alternate Section Divider</vt:lpstr>
      <vt:lpstr>Alternate Section Divider</vt:lpstr>
      <vt:lpstr>Alternate title slide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 Boles</cp:lastModifiedBy>
  <cp:revision>60</cp:revision>
  <dcterms:created xsi:type="dcterms:W3CDTF">2014-09-13T21:02:55Z</dcterms:created>
  <dcterms:modified xsi:type="dcterms:W3CDTF">2015-02-12T20:13:17Z</dcterms:modified>
</cp:coreProperties>
</file>